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68" r:id="rId5"/>
    <p:sldId id="259" r:id="rId6"/>
    <p:sldId id="318" r:id="rId7"/>
    <p:sldId id="319" r:id="rId8"/>
    <p:sldId id="320" r:id="rId9"/>
    <p:sldId id="321" r:id="rId10"/>
    <p:sldId id="322" r:id="rId11"/>
    <p:sldId id="308" r:id="rId12"/>
    <p:sldId id="260" r:id="rId13"/>
    <p:sldId id="306" r:id="rId14"/>
    <p:sldId id="307" r:id="rId15"/>
    <p:sldId id="325" r:id="rId16"/>
    <p:sldId id="309" r:id="rId17"/>
    <p:sldId id="324" r:id="rId18"/>
    <p:sldId id="316" r:id="rId19"/>
    <p:sldId id="261" r:id="rId20"/>
    <p:sldId id="262" r:id="rId21"/>
    <p:sldId id="263" r:id="rId22"/>
    <p:sldId id="267" r:id="rId23"/>
    <p:sldId id="264" r:id="rId24"/>
    <p:sldId id="266" r:id="rId25"/>
    <p:sldId id="265" r:id="rId26"/>
    <p:sldId id="317" r:id="rId27"/>
    <p:sldId id="323" r:id="rId28"/>
    <p:sldId id="31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2DCCD-4E96-4409-A063-E52E6097F994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B2174-3787-4C69-A07C-49BE3FC77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071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5083-4EE7-4CDD-99BF-B43B3E3766F4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83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2F69-08EA-4572-999D-BCDDF2FDFAD7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8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0BE30-C325-4FE0-BC6C-5F11693FEAC8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E3F-9FB8-46EE-B0C4-29614291CA66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00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9CF2-7AA7-4D13-8FF5-5950C8A6FBFC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93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A75B-12AC-4983-8286-256195CB4FDA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0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D2F0-F53F-47EE-A3E6-A515869B968F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1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4A7-3072-4ECF-A54F-80EEF3A3C528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5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E289-0DA1-431B-9FFD-A2131859E8F6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F8161-EF15-4177-98E9-B55213E45014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2242251-FAAC-4AE4-9FA8-66F728A38E76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1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43CD-7D6A-45EA-A669-63547B7527E4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6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18D5C-3485-45BA-A38D-93F7E8F4A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2" y="887569"/>
            <a:ext cx="8637073" cy="2541431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재난상황과 마케팅에 활용 가능한 </a:t>
            </a:r>
            <a:br>
              <a:rPr lang="en-US" altLang="ko-KR" sz="2000" dirty="0"/>
            </a:br>
            <a:r>
              <a:rPr lang="ko-KR" altLang="en-US" sz="3600" dirty="0"/>
              <a:t>실시간 객체인식 기술을 이용한 </a:t>
            </a:r>
            <a:br>
              <a:rPr lang="en-US" altLang="ko-KR" sz="3600" dirty="0"/>
            </a:br>
            <a:r>
              <a:rPr lang="ko-KR" altLang="en-US" sz="3600" dirty="0"/>
              <a:t>출입자 통계 시스템 개발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8A312412-A5EF-44E4-AB83-CBF19A72BFA4}"/>
              </a:ext>
            </a:extLst>
          </p:cNvPr>
          <p:cNvSpPr txBox="1">
            <a:spLocks/>
          </p:cNvSpPr>
          <p:nvPr/>
        </p:nvSpPr>
        <p:spPr>
          <a:xfrm>
            <a:off x="7836568" y="4907756"/>
            <a:ext cx="4042611" cy="1348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100" dirty="0" err="1"/>
              <a:t>팀명</a:t>
            </a:r>
            <a:r>
              <a:rPr lang="ko-KR" altLang="en-US" sz="1100" dirty="0"/>
              <a:t> </a:t>
            </a:r>
            <a:r>
              <a:rPr lang="en-US" altLang="ko-KR" sz="1100" dirty="0"/>
              <a:t>: START</a:t>
            </a:r>
          </a:p>
          <a:p>
            <a:pPr algn="l"/>
            <a:r>
              <a:rPr lang="ko-KR" altLang="en-US" sz="1100" dirty="0"/>
              <a:t>팀원구성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강명진</a:t>
            </a:r>
            <a:r>
              <a:rPr lang="en-US" altLang="ko-KR" sz="1100" dirty="0"/>
              <a:t>,</a:t>
            </a:r>
            <a:r>
              <a:rPr lang="ko-KR" altLang="en-US" sz="1100" dirty="0" err="1"/>
              <a:t>강민성</a:t>
            </a:r>
            <a:r>
              <a:rPr lang="en-US" altLang="ko-KR" sz="1100" dirty="0"/>
              <a:t>,</a:t>
            </a:r>
            <a:r>
              <a:rPr lang="ko-KR" altLang="en-US" sz="1100" dirty="0"/>
              <a:t>김영권</a:t>
            </a:r>
            <a:r>
              <a:rPr lang="en-US" altLang="ko-KR" sz="1100" dirty="0"/>
              <a:t>,</a:t>
            </a:r>
            <a:r>
              <a:rPr lang="ko-KR" altLang="en-US" sz="1100" dirty="0"/>
              <a:t>김재현</a:t>
            </a:r>
            <a:r>
              <a:rPr lang="en-US" altLang="ko-KR" sz="1100" dirty="0"/>
              <a:t>,</a:t>
            </a:r>
            <a:r>
              <a:rPr lang="ko-KR" altLang="en-US" sz="1100" dirty="0"/>
              <a:t>정재훈</a:t>
            </a:r>
            <a:r>
              <a:rPr lang="en-US" altLang="ko-KR" sz="1100" dirty="0"/>
              <a:t>,</a:t>
            </a:r>
            <a:r>
              <a:rPr lang="ko-KR" altLang="en-US" sz="1100" dirty="0" err="1"/>
              <a:t>주휘재</a:t>
            </a:r>
            <a:r>
              <a:rPr lang="en-US" altLang="ko-KR" sz="1100" dirty="0"/>
              <a:t>,</a:t>
            </a:r>
            <a:r>
              <a:rPr lang="ko-KR" altLang="en-US" sz="1100" dirty="0" err="1"/>
              <a:t>장우현</a:t>
            </a:r>
            <a:endParaRPr lang="en-US" altLang="ko-KR" sz="1100" dirty="0"/>
          </a:p>
          <a:p>
            <a:pPr algn="l"/>
            <a:r>
              <a:rPr lang="ko-KR" altLang="en-US" sz="1100" dirty="0"/>
              <a:t>발표자 </a:t>
            </a:r>
            <a:r>
              <a:rPr lang="en-US" altLang="ko-KR" sz="1100" dirty="0"/>
              <a:t>:  </a:t>
            </a:r>
            <a:r>
              <a:rPr lang="ko-KR" altLang="en-US" sz="1100" dirty="0" err="1"/>
              <a:t>강민성</a:t>
            </a:r>
            <a:endParaRPr lang="en-US" altLang="ko-KR" sz="1100" dirty="0"/>
          </a:p>
          <a:p>
            <a:pPr algn="l"/>
            <a:r>
              <a:rPr lang="ko-KR" altLang="en-US" sz="1100" dirty="0"/>
              <a:t>발표일 </a:t>
            </a:r>
            <a:r>
              <a:rPr lang="en-US" altLang="ko-KR" sz="1100" dirty="0"/>
              <a:t>: 2020.12.16</a:t>
            </a:r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352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004640"/>
              </p:ext>
            </p:extLst>
          </p:nvPr>
        </p:nvGraphicFramePr>
        <p:xfrm>
          <a:off x="1451578" y="1329136"/>
          <a:ext cx="9603275" cy="4339650"/>
        </p:xfrm>
        <a:graphic>
          <a:graphicData uri="http://schemas.openxmlformats.org/drawingml/2006/table">
            <a:tbl>
              <a:tblPr/>
              <a:tblGrid>
                <a:gridCol w="2870386">
                  <a:extLst>
                    <a:ext uri="{9D8B030D-6E8A-4147-A177-3AD203B41FA5}">
                      <a16:colId xmlns:a16="http://schemas.microsoft.com/office/drawing/2014/main" val="2416886576"/>
                    </a:ext>
                  </a:extLst>
                </a:gridCol>
                <a:gridCol w="2452203">
                  <a:extLst>
                    <a:ext uri="{9D8B030D-6E8A-4147-A177-3AD203B41FA5}">
                      <a16:colId xmlns:a16="http://schemas.microsoft.com/office/drawing/2014/main" val="1222438118"/>
                    </a:ext>
                  </a:extLst>
                </a:gridCol>
                <a:gridCol w="4280686">
                  <a:extLst>
                    <a:ext uri="{9D8B030D-6E8A-4147-A177-3AD203B41FA5}">
                      <a16:colId xmlns:a16="http://schemas.microsoft.com/office/drawing/2014/main" val="676069593"/>
                    </a:ext>
                  </a:extLst>
                </a:gridCol>
              </a:tblGrid>
              <a:tr h="497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식별자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57677"/>
                  </a:ext>
                </a:extLst>
              </a:tr>
              <a:tr h="17751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PF-001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PF-002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반응시간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–  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통계분석 </a:t>
                      </a:r>
                      <a:r>
                        <a:rPr lang="ko-KR" altLang="en-US" sz="1600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조회시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내에 출력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인식률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출입자 수와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카운트된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사람의 수가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95%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이상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일치여부확인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412359"/>
                  </a:ext>
                </a:extLst>
              </a:tr>
              <a:tr h="9141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H/W 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HWR-001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엣지컴퓨터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18605"/>
                  </a:ext>
                </a:extLst>
              </a:tr>
              <a:tr h="9141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 조건 및 처리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EXC-001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예외상황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처리방안 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시 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ID/PW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일치하지 않을 경우</a:t>
                      </a:r>
                      <a:endParaRPr lang="en-US" altLang="ko-KR" sz="1600" kern="0" spc="0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에러메세지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37295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758247" y="1853754"/>
            <a:ext cx="4296606" cy="38165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서버 사양</a:t>
            </a:r>
          </a:p>
          <a:p>
            <a:pPr fontAlgn="base" latinLnBrk="1"/>
            <a:r>
              <a:rPr lang="ko-KR" altLang="en-US" sz="1600" dirty="0">
                <a:solidFill>
                  <a:schemeClr val="tx1"/>
                </a:solidFill>
              </a:rPr>
              <a:t>운영체제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dirty="0" err="1">
                <a:solidFill>
                  <a:schemeClr val="tx1"/>
                </a:solidFill>
              </a:rPr>
              <a:t>RaspberryPi</a:t>
            </a:r>
            <a:r>
              <a:rPr lang="en-US" altLang="ko-KR" sz="1600" dirty="0">
                <a:solidFill>
                  <a:schemeClr val="tx1"/>
                </a:solidFill>
              </a:rPr>
              <a:t> OS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fontAlgn="base" latinLnBrk="1"/>
            <a:r>
              <a:rPr lang="en-US" altLang="ko-KR" sz="1600" dirty="0">
                <a:solidFill>
                  <a:schemeClr val="tx1"/>
                </a:solidFill>
              </a:rPr>
              <a:t>CPU : quad-core A53 (ARMv8) 64bit @ 1.4GHz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fontAlgn="base" latinLnBrk="1"/>
            <a:r>
              <a:rPr lang="en-US" altLang="ko-KR" sz="1600" dirty="0">
                <a:solidFill>
                  <a:schemeClr val="tx1"/>
                </a:solidFill>
              </a:rPr>
              <a:t>RAM </a:t>
            </a:r>
            <a:r>
              <a:rPr lang="en-US" altLang="ko-KR" sz="1600">
                <a:solidFill>
                  <a:schemeClr val="tx1"/>
                </a:solidFill>
              </a:rPr>
              <a:t>: 4GB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base" latinLnBrk="1"/>
            <a:endParaRPr lang="ko-KR" altLang="en-US" sz="1600" dirty="0">
              <a:solidFill>
                <a:schemeClr val="tx1"/>
              </a:solidFill>
            </a:endParaRPr>
          </a:p>
          <a:p>
            <a:pPr lvl="0" fontAlgn="base" latinLnBrk="1"/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 err="1">
                <a:solidFill>
                  <a:schemeClr val="tx1"/>
                </a:solidFill>
              </a:rPr>
              <a:t>엣지</a:t>
            </a:r>
            <a:r>
              <a:rPr lang="ko-KR" altLang="en-US" sz="1600" dirty="0">
                <a:solidFill>
                  <a:schemeClr val="tx1"/>
                </a:solidFill>
              </a:rPr>
              <a:t> 컴퓨터 사양</a:t>
            </a:r>
          </a:p>
          <a:p>
            <a:pPr lvl="0" fontAlgn="base" latinLnBrk="1"/>
            <a:r>
              <a:rPr lang="ko-KR" altLang="en-US" sz="1600" dirty="0">
                <a:solidFill>
                  <a:schemeClr val="tx1"/>
                </a:solidFill>
              </a:rPr>
              <a:t>운영체제 </a:t>
            </a:r>
            <a:r>
              <a:rPr lang="en-US" altLang="ko-KR" sz="1600" dirty="0">
                <a:solidFill>
                  <a:schemeClr val="tx1"/>
                </a:solidFill>
              </a:rPr>
              <a:t>: Ubuntu 18.04.5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lvl="0" fontAlgn="base" latinLnBrk="1"/>
            <a:r>
              <a:rPr lang="en-US" altLang="ko-KR" sz="1600" dirty="0">
                <a:solidFill>
                  <a:schemeClr val="tx1"/>
                </a:solidFill>
              </a:rPr>
              <a:t>CPU – NVIDIA Carmel ARMv8.2 64bit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lvl="0" fontAlgn="base" latinLnBrk="1"/>
            <a:r>
              <a:rPr lang="en-US" altLang="ko-KR" sz="1600" dirty="0">
                <a:solidFill>
                  <a:schemeClr val="tx1"/>
                </a:solidFill>
              </a:rPr>
              <a:t>RAM - 8GB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3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7" y="942845"/>
            <a:ext cx="4464479" cy="425463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15" y="457201"/>
            <a:ext cx="4464478" cy="2299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15" y="3070162"/>
            <a:ext cx="4437286" cy="2450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4A147-F179-4DEF-8614-9E8AA80A8DA7}"/>
              </a:ext>
            </a:extLst>
          </p:cNvPr>
          <p:cNvSpPr txBox="1"/>
          <p:nvPr/>
        </p:nvSpPr>
        <p:spPr>
          <a:xfrm>
            <a:off x="2548327" y="5172078"/>
            <a:ext cx="243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시스템계획 수립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B95FE-8560-4BE2-8D5B-BC818084E036}"/>
              </a:ext>
            </a:extLst>
          </p:cNvPr>
          <p:cNvSpPr txBox="1"/>
          <p:nvPr/>
        </p:nvSpPr>
        <p:spPr>
          <a:xfrm>
            <a:off x="8157897" y="5520961"/>
            <a:ext cx="16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시스템 실험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ED972-ECDF-4A42-A2C8-2016BEFE7061}"/>
              </a:ext>
            </a:extLst>
          </p:cNvPr>
          <p:cNvSpPr txBox="1"/>
          <p:nvPr/>
        </p:nvSpPr>
        <p:spPr>
          <a:xfrm>
            <a:off x="8157897" y="2728671"/>
            <a:ext cx="167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시스템 개발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3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B189F-3238-4194-A827-B4115D6A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시스템 세부 구성</a:t>
            </a:r>
          </a:p>
        </p:txBody>
      </p:sp>
      <p:pic>
        <p:nvPicPr>
          <p:cNvPr id="1025" name="_x489987848">
            <a:extLst>
              <a:ext uri="{FF2B5EF4-FFF2-40B4-BE49-F238E27FC236}">
                <a16:creationId xmlns:a16="http://schemas.microsoft.com/office/drawing/2014/main" id="{0CA23203-6FEF-4150-AD5D-6EB3194A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4" y="1707078"/>
            <a:ext cx="1080992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3F68868-DD81-4339-B583-87B93416484B}"/>
              </a:ext>
            </a:extLst>
          </p:cNvPr>
          <p:cNvSpPr/>
          <p:nvPr/>
        </p:nvSpPr>
        <p:spPr>
          <a:xfrm>
            <a:off x="228600" y="1050173"/>
            <a:ext cx="3794760" cy="37351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92A6D-92CF-4737-8639-2A83C9AA1A85}"/>
              </a:ext>
            </a:extLst>
          </p:cNvPr>
          <p:cNvSpPr txBox="1"/>
          <p:nvPr/>
        </p:nvSpPr>
        <p:spPr>
          <a:xfrm>
            <a:off x="335280" y="4902843"/>
            <a:ext cx="368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영상을 통해 </a:t>
            </a:r>
            <a:r>
              <a:rPr lang="ko-KR" altLang="en-US" dirty="0" err="1"/>
              <a:t>엣지</a:t>
            </a:r>
            <a:r>
              <a:rPr lang="ko-KR" altLang="en-US" dirty="0"/>
              <a:t> 컴퓨터의 </a:t>
            </a:r>
            <a:r>
              <a:rPr lang="ko-KR" altLang="en-US" dirty="0" err="1"/>
              <a:t>피플카운터가</a:t>
            </a:r>
            <a:r>
              <a:rPr lang="ko-KR" altLang="en-US" dirty="0"/>
              <a:t> 출입자를 인식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3A0227-F6C4-4899-8044-50A7F5F0D665}"/>
              </a:ext>
            </a:extLst>
          </p:cNvPr>
          <p:cNvSpPr/>
          <p:nvPr/>
        </p:nvSpPr>
        <p:spPr>
          <a:xfrm>
            <a:off x="3183783" y="1235979"/>
            <a:ext cx="3591090" cy="35017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3A2A7-4A81-4AE0-8984-EF29CF82761C}"/>
              </a:ext>
            </a:extLst>
          </p:cNvPr>
          <p:cNvSpPr txBox="1"/>
          <p:nvPr/>
        </p:nvSpPr>
        <p:spPr>
          <a:xfrm>
            <a:off x="1638997" y="4965311"/>
            <a:ext cx="668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출입자의 경로를 추적하여 가상선을 통과할 때 출입자수 증가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4DE9AD-A962-4B51-A1EB-54504D942A8B}"/>
              </a:ext>
            </a:extLst>
          </p:cNvPr>
          <p:cNvSpPr/>
          <p:nvPr/>
        </p:nvSpPr>
        <p:spPr>
          <a:xfrm>
            <a:off x="6774873" y="612842"/>
            <a:ext cx="4911666" cy="46131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99D9F-D9BE-4ED2-818D-D606DCD20F15}"/>
              </a:ext>
            </a:extLst>
          </p:cNvPr>
          <p:cNvSpPr txBox="1"/>
          <p:nvPr/>
        </p:nvSpPr>
        <p:spPr>
          <a:xfrm>
            <a:off x="6669191" y="5224859"/>
            <a:ext cx="5187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출입자 데이터를 서버 측 </a:t>
            </a:r>
            <a:r>
              <a:rPr lang="en-US" altLang="ko-KR" dirty="0"/>
              <a:t>DB</a:t>
            </a:r>
            <a:r>
              <a:rPr lang="ko-KR" altLang="en-US" dirty="0"/>
              <a:t>에 보내어 저장하고 웹 서버에서 </a:t>
            </a:r>
            <a:r>
              <a:rPr lang="en-US" altLang="ko-KR" dirty="0"/>
              <a:t>DB</a:t>
            </a:r>
            <a:r>
              <a:rPr lang="ko-KR" altLang="en-US" dirty="0"/>
              <a:t>에 저장된 통계 정보를 조회하여 필요한 정보로 가공하여 웹 브라우저를 통해 제공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1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YOLO Darknet TXT Annotation Format">
            <a:extLst>
              <a:ext uri="{FF2B5EF4-FFF2-40B4-BE49-F238E27FC236}">
                <a16:creationId xmlns:a16="http://schemas.microsoft.com/office/drawing/2014/main" id="{78E81E93-12C8-45B5-85C0-FC5DDED61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4" t="8107" b="984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72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319698-1828-45E3-B2BC-AF23E7D5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E"/>
                </a:solidFill>
              </a:rPr>
              <a:t>Yolo</a:t>
            </a:r>
            <a:r>
              <a:rPr lang="ko-KR" altLang="en-US" dirty="0">
                <a:solidFill>
                  <a:srgbClr val="FFFFFE"/>
                </a:solidFill>
              </a:rPr>
              <a:t>란</a:t>
            </a:r>
            <a:r>
              <a:rPr lang="en-US" altLang="ko-KR" dirty="0">
                <a:solidFill>
                  <a:srgbClr val="FFFFFE"/>
                </a:solidFill>
              </a:rPr>
              <a:t>?</a:t>
            </a:r>
            <a:endParaRPr lang="ko-KR" altLang="en-US" dirty="0">
              <a:solidFill>
                <a:srgbClr val="FFFFFE"/>
              </a:solidFill>
            </a:endParaRPr>
          </a:p>
        </p:txBody>
      </p:sp>
      <p:cxnSp>
        <p:nvCxnSpPr>
          <p:cNvPr id="1038" name="Straight Connector 74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00E5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43E76B-26C1-49AA-87E6-589ED3C7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00E5E4"/>
              </a:buClr>
            </a:pPr>
            <a:r>
              <a:rPr lang="en-US" altLang="ko-KR" dirty="0">
                <a:solidFill>
                  <a:srgbClr val="FFFFFE"/>
                </a:solidFill>
              </a:rPr>
              <a:t>You Only Look Once</a:t>
            </a:r>
            <a:r>
              <a:rPr lang="ko-KR" altLang="en-US" dirty="0">
                <a:solidFill>
                  <a:srgbClr val="FFFFFE"/>
                </a:solidFill>
              </a:rPr>
              <a:t>의</a:t>
            </a:r>
            <a:r>
              <a:rPr lang="en-US" altLang="ko-KR" dirty="0">
                <a:solidFill>
                  <a:srgbClr val="FFFFFE"/>
                </a:solidFill>
              </a:rPr>
              <a:t> </a:t>
            </a:r>
            <a:r>
              <a:rPr lang="ko-KR" altLang="en-US" dirty="0">
                <a:solidFill>
                  <a:srgbClr val="FFFFFE"/>
                </a:solidFill>
              </a:rPr>
              <a:t>약어로 객체 검출에 사용되는 가장 대표적인 알고리즘</a:t>
            </a:r>
            <a:r>
              <a:rPr lang="en-US" altLang="ko-KR" dirty="0">
                <a:solidFill>
                  <a:srgbClr val="FFFFFE"/>
                </a:solidFill>
              </a:rPr>
              <a:t>.</a:t>
            </a:r>
          </a:p>
          <a:p>
            <a:pPr>
              <a:buClr>
                <a:srgbClr val="00E5E4"/>
              </a:buClr>
            </a:pPr>
            <a:r>
              <a:rPr lang="en-US" altLang="ko-KR" dirty="0">
                <a:solidFill>
                  <a:srgbClr val="FFFFFE"/>
                </a:solidFill>
              </a:rPr>
              <a:t>Yolo</a:t>
            </a:r>
            <a:r>
              <a:rPr lang="ko-KR" altLang="en-US" dirty="0">
                <a:solidFill>
                  <a:srgbClr val="FFFFFE"/>
                </a:solidFill>
              </a:rPr>
              <a:t>가 등장할 당시에 객체 검출은 주로 </a:t>
            </a:r>
            <a:r>
              <a:rPr lang="en-US" altLang="ko-KR" dirty="0">
                <a:solidFill>
                  <a:srgbClr val="FFFFFE"/>
                </a:solidFill>
              </a:rPr>
              <a:t>Faster R-CNN</a:t>
            </a:r>
            <a:r>
              <a:rPr lang="ko-KR" altLang="en-US" dirty="0">
                <a:solidFill>
                  <a:srgbClr val="FFFFFE"/>
                </a:solidFill>
              </a:rPr>
              <a:t>가 좋은 성능을 내고 있었지만 </a:t>
            </a:r>
            <a:r>
              <a:rPr lang="en-US" altLang="ko-KR" dirty="0">
                <a:solidFill>
                  <a:srgbClr val="FFFFFE"/>
                </a:solidFill>
              </a:rPr>
              <a:t>R-CNN</a:t>
            </a:r>
            <a:r>
              <a:rPr lang="ko-KR" altLang="en-US" dirty="0">
                <a:solidFill>
                  <a:srgbClr val="FFFFFE"/>
                </a:solidFill>
              </a:rPr>
              <a:t>계열의 모델들은 일정 수준의 정확성은 있지만 속도가 느려 신속성이 떨어짐</a:t>
            </a:r>
            <a:r>
              <a:rPr lang="en-US" altLang="ko-KR" dirty="0">
                <a:solidFill>
                  <a:srgbClr val="FFFFFE"/>
                </a:solidFill>
              </a:rPr>
              <a:t>. </a:t>
            </a:r>
          </a:p>
          <a:p>
            <a:pPr>
              <a:buClr>
                <a:srgbClr val="00E5E4"/>
              </a:buClr>
            </a:pPr>
            <a:r>
              <a:rPr lang="ko-KR" altLang="en-US" dirty="0">
                <a:solidFill>
                  <a:srgbClr val="FFFFFE"/>
                </a:solidFill>
              </a:rPr>
              <a:t>따라서</a:t>
            </a:r>
            <a:r>
              <a:rPr lang="en-US" altLang="ko-KR" dirty="0">
                <a:solidFill>
                  <a:srgbClr val="FFFFFE"/>
                </a:solidFill>
              </a:rPr>
              <a:t>, </a:t>
            </a:r>
            <a:r>
              <a:rPr lang="ko-KR" altLang="en-US" dirty="0">
                <a:solidFill>
                  <a:srgbClr val="FFFFFE"/>
                </a:solidFill>
              </a:rPr>
              <a:t>최근에는 일정 수준의 정확성을 유지하면서 </a:t>
            </a:r>
            <a:r>
              <a:rPr lang="ko-KR" altLang="en-US" dirty="0" err="1">
                <a:solidFill>
                  <a:srgbClr val="FFFFFE"/>
                </a:solidFill>
              </a:rPr>
              <a:t>물체인식의</a:t>
            </a:r>
            <a:r>
              <a:rPr lang="ko-KR" altLang="en-US" dirty="0">
                <a:solidFill>
                  <a:srgbClr val="FFFFFE"/>
                </a:solidFill>
              </a:rPr>
              <a:t> 속도를 높이는 여러 신경망들이 개발되었고 그 중 대표적인 것이 </a:t>
            </a:r>
            <a:r>
              <a:rPr lang="en-US" altLang="ko-KR" dirty="0">
                <a:solidFill>
                  <a:srgbClr val="FFFFFE"/>
                </a:solidFill>
              </a:rPr>
              <a:t>YOLO</a:t>
            </a:r>
            <a:r>
              <a:rPr lang="ko-KR" altLang="en-US" dirty="0">
                <a:solidFill>
                  <a:srgbClr val="FFFFFE"/>
                </a:solidFill>
              </a:rPr>
              <a:t>이다</a:t>
            </a:r>
            <a:r>
              <a:rPr lang="en-US" altLang="ko-KR" dirty="0">
                <a:solidFill>
                  <a:srgbClr val="FFFFFE"/>
                </a:solidFill>
              </a:rPr>
              <a:t>.</a:t>
            </a:r>
          </a:p>
          <a:p>
            <a:pPr>
              <a:buClr>
                <a:srgbClr val="00E5E4"/>
              </a:buClr>
            </a:pPr>
            <a:endParaRPr lang="en-US" altLang="ko-KR" dirty="0">
              <a:solidFill>
                <a:srgbClr val="FFFFFE"/>
              </a:solidFill>
            </a:endParaRPr>
          </a:p>
          <a:p>
            <a:pPr>
              <a:buClr>
                <a:srgbClr val="00E5E4"/>
              </a:buClr>
            </a:pPr>
            <a:endParaRPr lang="en-US" altLang="ko-KR" dirty="0">
              <a:solidFill>
                <a:srgbClr val="FFFFFE"/>
              </a:solidFill>
            </a:endParaRPr>
          </a:p>
          <a:p>
            <a:pPr>
              <a:buClr>
                <a:srgbClr val="00E5E4"/>
              </a:buClr>
            </a:pPr>
            <a:endParaRPr lang="ko-KR" altLang="en-US" dirty="0">
              <a:solidFill>
                <a:srgbClr val="FFFFF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8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624F5-C25C-407A-9264-0F4E495A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YoLO</a:t>
            </a:r>
            <a:r>
              <a:rPr lang="ko-KR" altLang="en-US" dirty="0"/>
              <a:t>모델의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CDB00-936B-4576-9AF2-9F04FA59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216" y="2326105"/>
            <a:ext cx="5358063" cy="158924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모델의 정의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600" dirty="0"/>
              <a:t>물체 인식</a:t>
            </a:r>
            <a:r>
              <a:rPr lang="en-US" altLang="ko-KR" sz="1600" dirty="0"/>
              <a:t>(Object Detection)</a:t>
            </a:r>
            <a:r>
              <a:rPr lang="ko-KR" altLang="en-US" sz="1600" dirty="0"/>
              <a:t>을 수행하기 위해 고안된 심층 신경망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바운딩</a:t>
            </a:r>
            <a:r>
              <a:rPr lang="ko-KR" altLang="en-US" sz="1600" dirty="0"/>
              <a:t> 박스 조정</a:t>
            </a:r>
            <a:r>
              <a:rPr lang="en-US" altLang="ko-KR" sz="1600" dirty="0"/>
              <a:t>(Bounding Box Coordinate)</a:t>
            </a:r>
            <a:r>
              <a:rPr lang="ko-KR" altLang="en-US" sz="1600" dirty="0"/>
              <a:t>과 분류</a:t>
            </a:r>
            <a:r>
              <a:rPr lang="en-US" altLang="ko-KR" sz="1600" dirty="0"/>
              <a:t>(Classification)</a:t>
            </a:r>
            <a:r>
              <a:rPr lang="ko-KR" altLang="en-US" sz="1600" dirty="0"/>
              <a:t>를 동일 신경망 구조를 통해 동시에 실행하는 통합 인식을 구현하는 것이 가장 큰 특징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326105"/>
            <a:ext cx="4524325" cy="2744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6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624F5-C25C-407A-9264-0F4E495A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YoLO</a:t>
            </a:r>
            <a:r>
              <a:rPr lang="ko-KR" altLang="en-US" dirty="0"/>
              <a:t>모델의 절차 및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CDB00-936B-4576-9AF2-9F04FA59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216" y="2326105"/>
            <a:ext cx="5358063" cy="345061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모델의 절차 및 구조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sz="1600" dirty="0"/>
              <a:t>이미지를 </a:t>
            </a:r>
            <a:r>
              <a:rPr lang="en-US" altLang="ko-KR" sz="1600" dirty="0"/>
              <a:t>S x S</a:t>
            </a:r>
            <a:r>
              <a:rPr lang="ko-KR" altLang="en-US" sz="1600" dirty="0"/>
              <a:t>개의 그리드</a:t>
            </a:r>
            <a:r>
              <a:rPr lang="en-US" altLang="ko-KR" sz="1600" dirty="0"/>
              <a:t>(Grid)</a:t>
            </a:r>
            <a:r>
              <a:rPr lang="ko-KR" altLang="en-US" sz="1600" dirty="0"/>
              <a:t>로 분할함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이미지 전체를 신경망에 넣고 특징 추출을 통해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 그리드 별 테두리 상자 정보</a:t>
            </a:r>
            <a:r>
              <a:rPr lang="en-US" altLang="ko-KR" sz="1600" dirty="0"/>
              <a:t>, </a:t>
            </a:r>
            <a:r>
              <a:rPr lang="ko-KR" altLang="en-US" sz="1600" dirty="0"/>
              <a:t>신뢰 점수</a:t>
            </a:r>
            <a:r>
              <a:rPr lang="en-US" altLang="ko-KR" sz="1600" dirty="0"/>
              <a:t>, </a:t>
            </a:r>
            <a:r>
              <a:rPr lang="ko-KR" altLang="en-US" sz="1600" dirty="0"/>
              <a:t>분류 클래스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 확률을 포함하는 예측 </a:t>
            </a:r>
            <a:r>
              <a:rPr lang="ko-KR" altLang="en-US" sz="1600" dirty="0" err="1"/>
              <a:t>텐서</a:t>
            </a:r>
            <a:r>
              <a:rPr lang="en-US" altLang="ko-KR" sz="1600" dirty="0"/>
              <a:t>(Prediction Tensor)</a:t>
            </a:r>
            <a:r>
              <a:rPr lang="ko-KR" altLang="en-US" sz="1600" dirty="0"/>
              <a:t>를 생성함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그리드 별 예측 정보를 바탕으로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조정 및 분류 작업을 수행함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326105"/>
            <a:ext cx="4524325" cy="2744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4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22315-5717-7644-9A8D-056FA461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/>
              <a:t>Deepsor</a:t>
            </a:r>
            <a:r>
              <a:rPr kumimoji="1" lang="en-US" altLang="ko-KR"/>
              <a:t>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EB20DE-3214-6F4A-A574-956E0622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err="1"/>
              <a:t>DeepSORT</a:t>
            </a:r>
            <a:r>
              <a:rPr kumimoji="1" lang="ko-KR" altLang="en-US" dirty="0"/>
              <a:t>는 객체에 대한 </a:t>
            </a:r>
            <a:r>
              <a:rPr kumimoji="1" lang="ko-KR" altLang="en-US" dirty="0" err="1"/>
              <a:t>트래킹을</a:t>
            </a:r>
            <a:r>
              <a:rPr kumimoji="1" lang="ko-KR" altLang="en-US" dirty="0"/>
              <a:t> 위한 알고리즘으로 </a:t>
            </a:r>
            <a:r>
              <a:rPr kumimoji="1" lang="en-US" altLang="ko-KR" dirty="0"/>
              <a:t>*SORT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피쳐를</a:t>
            </a:r>
            <a:r>
              <a:rPr kumimoji="1" lang="ko-KR" altLang="en-US" dirty="0"/>
              <a:t> 추가한 알고리즘</a:t>
            </a:r>
            <a:endParaRPr kumimoji="1" lang="en-US" altLang="ko-KR" dirty="0"/>
          </a:p>
          <a:p>
            <a:r>
              <a:rPr kumimoji="1" lang="en-US" altLang="ko-KR" dirty="0"/>
              <a:t>*SORT(Simple Online Real-time Tracking) =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디텍터</a:t>
            </a:r>
            <a:r>
              <a:rPr kumimoji="1" lang="en-US" altLang="ko-KR" dirty="0"/>
              <a:t>(yolov4)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칼만필터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헝가리안</a:t>
            </a:r>
            <a:r>
              <a:rPr kumimoji="1" lang="ko-KR" altLang="en-US" dirty="0"/>
              <a:t> 알고리즘으로 구성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35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22315-5717-7644-9A8D-056FA461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 err="1"/>
              <a:t>Deepsor</a:t>
            </a:r>
            <a:r>
              <a:rPr kumimoji="1" lang="en-US" altLang="ko-KR" dirty="0" err="1"/>
              <a:t>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EB20DE-3214-6F4A-A574-956E0622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en-US" altLang="ko-KR" dirty="0"/>
          </a:p>
          <a:p>
            <a:r>
              <a:rPr kumimoji="1" lang="ko-KR" altLang="en-US" dirty="0" err="1"/>
              <a:t>디텍터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객체인식을</a:t>
            </a:r>
            <a:r>
              <a:rPr kumimoji="1" lang="ko-KR" altLang="en-US" dirty="0"/>
              <a:t> 하는 탐지기</a:t>
            </a:r>
            <a:r>
              <a:rPr kumimoji="1" lang="en-US" altLang="ko-KR" dirty="0"/>
              <a:t>(YOLOv4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칼만필터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과거의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결과를 반영하여 현재의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결과를 예측하는 알고리즘</a:t>
            </a:r>
            <a:r>
              <a:rPr kumimoji="1" lang="en-US" altLang="ko-KR" dirty="0"/>
              <a:t>(</a:t>
            </a:r>
            <a:r>
              <a:rPr kumimoji="1" lang="ko-KR" altLang="en-US" dirty="0"/>
              <a:t>과거의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결과와 현재 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 사이의 차이를 반영 후 실제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결과를 예측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 err="1"/>
              <a:t>헝가리안</a:t>
            </a:r>
            <a:r>
              <a:rPr kumimoji="1" lang="ko-KR" altLang="en-US" dirty="0"/>
              <a:t> 알고리즘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주어진 비용을 최소화하는 할당 문제를 풀어내는 알고리즘</a:t>
            </a:r>
            <a:r>
              <a:rPr kumimoji="1" lang="en-US" altLang="ko-KR" dirty="0"/>
              <a:t>(</a:t>
            </a:r>
            <a:r>
              <a:rPr kumimoji="1" lang="ko-Kore-KR" altLang="en-US" dirty="0"/>
              <a:t>이전의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결과와 현재 </a:t>
            </a:r>
            <a:r>
              <a:rPr kumimoji="1" lang="ko-KR" altLang="en-US" dirty="0" err="1"/>
              <a:t>디텍팅</a:t>
            </a:r>
            <a:r>
              <a:rPr kumimoji="1" lang="ko-KR" altLang="en-US" dirty="0"/>
              <a:t> 결과의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박스들을 매칭하는데 사용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endParaRPr kumimoji="1"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120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D8173-8481-D142-B57B-5BEE2A49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Deepsort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과정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53B47-C824-B745-A2B8-C688CB9F0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디텍터를</a:t>
            </a:r>
            <a:r>
              <a:rPr kumimoji="1" lang="ko-KR" altLang="en-US" dirty="0"/>
              <a:t> 통해 인식한 객체에 대한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 정보를 입력 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 err="1"/>
              <a:t>칼만필터에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디텍터를</a:t>
            </a:r>
            <a:r>
              <a:rPr kumimoji="1" lang="ko-KR" altLang="en-US" dirty="0"/>
              <a:t> 통해 인식한 요소들을 초기화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다음 프레임에서의 객체 위치를 예측 </a:t>
            </a:r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헝가리안</a:t>
            </a:r>
            <a:r>
              <a:rPr kumimoji="1" lang="ko-KR" altLang="en-US" dirty="0"/>
              <a:t> 알고리즘을 통해 </a:t>
            </a:r>
            <a:r>
              <a:rPr kumimoji="1" lang="ko-KR" altLang="en-US" dirty="0" err="1"/>
              <a:t>디텍션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해서나온</a:t>
            </a:r>
            <a:r>
              <a:rPr kumimoji="1" lang="ko-KR" altLang="en-US" dirty="0"/>
              <a:t> 결과와 </a:t>
            </a:r>
            <a:r>
              <a:rPr kumimoji="1" lang="ko-KR" altLang="en-US" dirty="0" err="1"/>
              <a:t>칼만필터를</a:t>
            </a:r>
            <a:r>
              <a:rPr kumimoji="1" lang="ko-KR" altLang="en-US" dirty="0"/>
              <a:t> 통해 나온 결과에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피쳐를</a:t>
            </a:r>
            <a:r>
              <a:rPr kumimoji="1" lang="ko-KR" altLang="en-US" dirty="0"/>
              <a:t> 추가적으로 반영하여 나온 결과를 매칭</a:t>
            </a:r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객체의 위치에 대한 정보를 업데이트</a:t>
            </a:r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 정보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26B196-388C-274B-BF37-2E2467B47A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82" y="2065701"/>
            <a:ext cx="9132641" cy="659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EB5D77-D37F-FF41-940C-C4F7BA256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54" y="1254497"/>
            <a:ext cx="9867600" cy="434900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C93AF7B0-8F94-604C-86D3-B1C57E48725E}"/>
              </a:ext>
            </a:extLst>
          </p:cNvPr>
          <p:cNvSpPr/>
          <p:nvPr/>
        </p:nvSpPr>
        <p:spPr>
          <a:xfrm>
            <a:off x="1538665" y="2775464"/>
            <a:ext cx="710143" cy="47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D9143DBA-99F8-124F-9696-F8F7DAB89D7D}"/>
              </a:ext>
            </a:extLst>
          </p:cNvPr>
          <p:cNvSpPr/>
          <p:nvPr/>
        </p:nvSpPr>
        <p:spPr>
          <a:xfrm>
            <a:off x="2248808" y="3485227"/>
            <a:ext cx="710143" cy="47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E6DFFDDC-29F5-9D47-A8DE-48D2F1A705C7}"/>
              </a:ext>
            </a:extLst>
          </p:cNvPr>
          <p:cNvSpPr/>
          <p:nvPr/>
        </p:nvSpPr>
        <p:spPr>
          <a:xfrm>
            <a:off x="3291265" y="2954095"/>
            <a:ext cx="710143" cy="47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143C6-1C3F-A544-AFD8-BA6ED76A94B1}"/>
              </a:ext>
            </a:extLst>
          </p:cNvPr>
          <p:cNvSpPr txBox="1"/>
          <p:nvPr/>
        </p:nvSpPr>
        <p:spPr>
          <a:xfrm>
            <a:off x="1573515" y="4693557"/>
            <a:ext cx="227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이전의 </a:t>
            </a:r>
            <a:r>
              <a:rPr kumimoji="1" lang="ko-KR" altLang="en-US" dirty="0" err="1">
                <a:solidFill>
                  <a:srgbClr val="FF0000"/>
                </a:solidFill>
              </a:rPr>
              <a:t>트래킹</a:t>
            </a:r>
            <a:r>
              <a:rPr kumimoji="1" lang="ko-KR" altLang="en-US" dirty="0">
                <a:solidFill>
                  <a:srgbClr val="FF0000"/>
                </a:solidFill>
              </a:rPr>
              <a:t> 결과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66D43B6F-CCF3-EF4C-AF8C-4692451E559B}"/>
              </a:ext>
            </a:extLst>
          </p:cNvPr>
          <p:cNvSpPr/>
          <p:nvPr/>
        </p:nvSpPr>
        <p:spPr>
          <a:xfrm>
            <a:off x="6253216" y="1684881"/>
            <a:ext cx="710143" cy="474905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00FF00"/>
              </a:highlight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EE4BDE4C-1309-4B44-BCF6-0FEAE803A9F2}"/>
              </a:ext>
            </a:extLst>
          </p:cNvPr>
          <p:cNvSpPr/>
          <p:nvPr/>
        </p:nvSpPr>
        <p:spPr>
          <a:xfrm>
            <a:off x="5411569" y="2454834"/>
            <a:ext cx="710143" cy="474905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00FF00"/>
              </a:highlight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EF24EFF9-C0EE-6343-9005-40A0011E6750}"/>
              </a:ext>
            </a:extLst>
          </p:cNvPr>
          <p:cNvSpPr/>
          <p:nvPr/>
        </p:nvSpPr>
        <p:spPr>
          <a:xfrm>
            <a:off x="7102302" y="2319169"/>
            <a:ext cx="710143" cy="474905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00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CE5C-3DD5-C34A-8E59-0BFEA822C0B6}"/>
              </a:ext>
            </a:extLst>
          </p:cNvPr>
          <p:cNvSpPr txBox="1"/>
          <p:nvPr/>
        </p:nvSpPr>
        <p:spPr>
          <a:xfrm>
            <a:off x="3818201" y="1837101"/>
            <a:ext cx="207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0070C0"/>
                </a:solidFill>
              </a:rPr>
              <a:t>현재</a:t>
            </a:r>
            <a:r>
              <a:rPr kumimoji="1" lang="ko-KR" altLang="en-US" dirty="0">
                <a:solidFill>
                  <a:srgbClr val="0070C0"/>
                </a:solidFill>
              </a:rPr>
              <a:t> </a:t>
            </a:r>
            <a:r>
              <a:rPr kumimoji="1" lang="ko-KR" altLang="en-US" dirty="0" err="1">
                <a:solidFill>
                  <a:srgbClr val="0070C0"/>
                </a:solidFill>
              </a:rPr>
              <a:t>디텍션</a:t>
            </a:r>
            <a:r>
              <a:rPr kumimoji="1" lang="ko-KR" altLang="en-US" dirty="0">
                <a:solidFill>
                  <a:srgbClr val="0070C0"/>
                </a:solidFill>
              </a:rPr>
              <a:t> 결과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/>
      <p:bldP spid="1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93B4F-27DF-40C5-80EC-E45EFEE6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테스트 환경 구성</a:t>
            </a: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2CA407AA-4FEB-43CD-91E4-56F563928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64298"/>
              </p:ext>
            </p:extLst>
          </p:nvPr>
        </p:nvGraphicFramePr>
        <p:xfrm>
          <a:off x="1451578" y="2335876"/>
          <a:ext cx="9603275" cy="3383277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221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5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914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구분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b="1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Jetson AGX Xavi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e</a:t>
                      </a:r>
                      <a:r>
                        <a:rPr sz="1600" b="1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r</a:t>
                      </a:r>
                      <a:endParaRPr lang="ko-KR" altLang="en-US" sz="1600" b="1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b="1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Desktop(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NVIDIA GTX</a:t>
                      </a:r>
                      <a:r>
                        <a:rPr lang="en-US" sz="1600" b="1" kern="0" baseline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 </a:t>
                      </a:r>
                      <a:r>
                        <a:rPr sz="1600" b="1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1070Ti)</a:t>
                      </a:r>
                      <a:endParaRPr lang="ko-KR" altLang="en-US" sz="1600" b="1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914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OS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Ubuntu 18.04</a:t>
                      </a:r>
                      <a:endParaRPr lang="ko-KR" altLang="en-US" sz="1600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Ubuntu 18.04</a:t>
                      </a:r>
                      <a:endParaRPr lang="ko-KR" altLang="en-US" sz="1600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483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CPU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NVIDIA Carmel ARMv8.2 64bit</a:t>
                      </a:r>
                      <a:endParaRPr lang="ko-KR" altLang="en-US" sz="1600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Intel Core I7 – 7700 3.60GHz</a:t>
                      </a:r>
                      <a:endParaRPr lang="ko-KR" altLang="en-US" sz="1600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83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RAM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8GB</a:t>
                      </a:r>
                      <a:endParaRPr lang="ko-KR" altLang="en-US" sz="1600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32GB</a:t>
                      </a:r>
                      <a:endParaRPr lang="ko-KR" altLang="en-US" sz="1600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483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GPU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CUDA core – 512 ,  Tensor cores -48</a:t>
                      </a:r>
                      <a:endParaRPr lang="ko-KR" altLang="en-US" sz="1600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CUDA core – 2432 ,  Tensor cores – 0</a:t>
                      </a:r>
                      <a:endParaRPr lang="ko-KR" altLang="en-US" sz="1600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24C3C7-606F-420A-9B27-BEC3C95ACF05}"/>
              </a:ext>
            </a:extLst>
          </p:cNvPr>
          <p:cNvSpPr txBox="1"/>
          <p:nvPr/>
        </p:nvSpPr>
        <p:spPr>
          <a:xfrm>
            <a:off x="1393389" y="2058877"/>
            <a:ext cx="8274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</a:t>
            </a:r>
            <a:r>
              <a:rPr lang="en-US" altLang="ko-KR" sz="1200" dirty="0"/>
              <a:t>.  Edge Computer</a:t>
            </a:r>
            <a:r>
              <a:rPr lang="ko-KR" altLang="en-US" sz="1200" dirty="0"/>
              <a:t>와 </a:t>
            </a:r>
            <a:r>
              <a:rPr lang="en-US" altLang="ko-KR" sz="1200" dirty="0"/>
              <a:t>Desktop</a:t>
            </a:r>
            <a:r>
              <a:rPr lang="ko-KR" altLang="en-US" sz="1200" dirty="0"/>
              <a:t>환경에서 </a:t>
            </a:r>
            <a:r>
              <a:rPr lang="en-US" altLang="ko-KR" sz="1200" dirty="0"/>
              <a:t>Yolov4</a:t>
            </a:r>
            <a:r>
              <a:rPr lang="ko-KR" altLang="en-US" sz="1200" dirty="0"/>
              <a:t>와 </a:t>
            </a:r>
            <a:r>
              <a:rPr lang="en-US" altLang="ko-KR" sz="1200" dirty="0"/>
              <a:t>Yolov4-tiny</a:t>
            </a:r>
            <a:r>
              <a:rPr lang="ko-KR" altLang="en-US" sz="1200" dirty="0"/>
              <a:t>별 성능 비교를 위한 환경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6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E81F7-1E55-46D1-AEEE-FA162A8F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4151A-AD9C-4D0F-B309-F9E107B7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997347" cy="377546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sz="5600" b="1" dirty="0"/>
              <a:t>1. </a:t>
            </a:r>
            <a:r>
              <a:rPr lang="ko-KR" altLang="en-US" sz="5600" b="1" dirty="0"/>
              <a:t>시스템 개요 및 목표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r>
              <a:rPr lang="en-US" altLang="ko-KR" sz="5600" b="1" dirty="0"/>
              <a:t>2. </a:t>
            </a:r>
            <a:r>
              <a:rPr lang="ko-KR" altLang="en-US" sz="5600" b="1" dirty="0"/>
              <a:t>팀 역할분담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r>
              <a:rPr lang="en-US" altLang="ko-KR" sz="5600" b="1" dirty="0"/>
              <a:t>3. </a:t>
            </a:r>
            <a:r>
              <a:rPr lang="ko-KR" altLang="en-US" sz="5600" b="1" dirty="0"/>
              <a:t>시스템 설계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r>
              <a:rPr lang="en-US" altLang="ko-KR" sz="5600" b="1" dirty="0"/>
              <a:t>4. </a:t>
            </a:r>
            <a:r>
              <a:rPr lang="ko-KR" altLang="en-US" sz="5600" b="1" dirty="0"/>
              <a:t>시스템 세부 구성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r>
              <a:rPr lang="en-US" altLang="ko-KR" sz="5600" b="1" dirty="0"/>
              <a:t>5. YOLO &amp; </a:t>
            </a:r>
            <a:r>
              <a:rPr lang="en-US" altLang="ko-KR" sz="5600" b="1" dirty="0" err="1"/>
              <a:t>DeepSORT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24151A-AD9C-4D0F-B309-F9E107B7DF2B}"/>
              </a:ext>
            </a:extLst>
          </p:cNvPr>
          <p:cNvSpPr txBox="1">
            <a:spLocks/>
          </p:cNvSpPr>
          <p:nvPr/>
        </p:nvSpPr>
        <p:spPr>
          <a:xfrm>
            <a:off x="7003992" y="2010160"/>
            <a:ext cx="4050862" cy="3444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/>
              <a:t>6. </a:t>
            </a:r>
            <a:r>
              <a:rPr lang="ko-KR" altLang="en-US" b="1" dirty="0"/>
              <a:t>시스템 테스트 환경</a:t>
            </a: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/>
              <a:t>7. </a:t>
            </a:r>
            <a:r>
              <a:rPr lang="ko-KR" altLang="en-US" b="1" dirty="0"/>
              <a:t>시스템 인식률 및 </a:t>
            </a:r>
            <a:r>
              <a:rPr lang="en-US" altLang="ko-KR" b="1" dirty="0"/>
              <a:t>FPS </a:t>
            </a:r>
            <a:r>
              <a:rPr lang="ko-KR" altLang="en-US" b="1" dirty="0"/>
              <a:t>비교</a:t>
            </a: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8. </a:t>
            </a:r>
            <a:r>
              <a:rPr lang="ko-KR" altLang="en-US" b="1" dirty="0"/>
              <a:t>최종 결과물</a:t>
            </a:r>
            <a:endParaRPr lang="en-US" altLang="ko-KR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7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3105B-0444-41E7-8DE8-0BBEC56E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인식률 비교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B0D5AF-80E4-489B-BA7E-DA6414AF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961" y="2683240"/>
            <a:ext cx="4942435" cy="2208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Jetson </a:t>
            </a:r>
            <a:r>
              <a:rPr lang="en-US" dirty="0" err="1"/>
              <a:t>agx</a:t>
            </a:r>
            <a:r>
              <a:rPr lang="en-US" dirty="0"/>
              <a:t> </a:t>
            </a:r>
            <a:r>
              <a:rPr lang="en-US" dirty="0" err="1"/>
              <a:t>xavier</a:t>
            </a:r>
            <a:r>
              <a:rPr lang="ko-KR" altLang="en-US" dirty="0"/>
              <a:t>와 </a:t>
            </a:r>
            <a:r>
              <a:rPr lang="en-US" altLang="ko-KR" dirty="0"/>
              <a:t>Desktop</a:t>
            </a:r>
            <a:r>
              <a:rPr lang="ko-KR" altLang="en-US" dirty="0"/>
              <a:t>환경에서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각각 </a:t>
            </a:r>
            <a:r>
              <a:rPr lang="en-US" altLang="ko-KR" dirty="0"/>
              <a:t>yolov4,  yolov4-tiny</a:t>
            </a:r>
            <a:r>
              <a:rPr lang="ko-KR" altLang="en-US" dirty="0"/>
              <a:t>를 테스트하였으며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모두 </a:t>
            </a:r>
            <a:r>
              <a:rPr lang="en-US" altLang="ko-KR" dirty="0"/>
              <a:t>100%</a:t>
            </a:r>
            <a:r>
              <a:rPr lang="ko-KR" altLang="en-US" dirty="0"/>
              <a:t>인식한 것을 확인할 수 있었음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E3A1BD-EC6D-4EA9-9E23-678553E2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5"/>
            <a:ext cx="5136598" cy="3028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8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3105B-0444-41E7-8DE8-0BBEC56E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FPS</a:t>
            </a:r>
            <a:r>
              <a:rPr lang="ko-KR" altLang="en-US" dirty="0"/>
              <a:t> 비교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B0D5AF-80E4-489B-BA7E-DA6414AF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300" y="2015735"/>
            <a:ext cx="4637453" cy="298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Jetson </a:t>
            </a:r>
            <a:r>
              <a:rPr lang="en-US" dirty="0" err="1"/>
              <a:t>agx</a:t>
            </a:r>
            <a:r>
              <a:rPr lang="en-US" dirty="0"/>
              <a:t> </a:t>
            </a:r>
            <a:r>
              <a:rPr lang="en-US" dirty="0" err="1"/>
              <a:t>xavier</a:t>
            </a:r>
            <a:r>
              <a:rPr lang="ko-KR" altLang="en-US" dirty="0"/>
              <a:t>에서 </a:t>
            </a:r>
            <a:r>
              <a:rPr lang="en-US" altLang="ko-KR" dirty="0"/>
              <a:t>yolov4, yolov4-tiny</a:t>
            </a:r>
            <a:r>
              <a:rPr lang="ko-KR" altLang="en-US" dirty="0"/>
              <a:t>의 경우 각각 </a:t>
            </a:r>
            <a:r>
              <a:rPr lang="en-US" altLang="ko-KR" dirty="0"/>
              <a:t>10 FPS, 30 FPS</a:t>
            </a:r>
            <a:r>
              <a:rPr lang="ko-KR" altLang="en-US" dirty="0"/>
              <a:t>가 측정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Desktop</a:t>
            </a:r>
            <a:r>
              <a:rPr lang="ko-KR" altLang="en-US" dirty="0"/>
              <a:t>에서 </a:t>
            </a:r>
            <a:r>
              <a:rPr lang="en-US" altLang="ko-KR" dirty="0"/>
              <a:t>yolov4, yolov4-tiny</a:t>
            </a:r>
            <a:r>
              <a:rPr lang="ko-KR" altLang="en-US" dirty="0"/>
              <a:t>의 경우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각각 </a:t>
            </a:r>
            <a:r>
              <a:rPr lang="en-US" altLang="ko-KR" dirty="0"/>
              <a:t>30 FPS, 125 FPS</a:t>
            </a:r>
            <a:r>
              <a:rPr lang="ko-KR" altLang="en-US" dirty="0"/>
              <a:t>가 측정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5DA397-22EB-480B-8A08-D6CAE271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5"/>
            <a:ext cx="5226539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833A1-AEF2-40CE-B093-9309BE58E27C}"/>
              </a:ext>
            </a:extLst>
          </p:cNvPr>
          <p:cNvSpPr txBox="1"/>
          <p:nvPr/>
        </p:nvSpPr>
        <p:spPr>
          <a:xfrm>
            <a:off x="1360139" y="5087216"/>
            <a:ext cx="5827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FPS :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-apple-system"/>
              </a:rPr>
              <a:t>필름의 프레임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-apple-system"/>
              </a:rPr>
              <a:t>화면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-apple-system"/>
              </a:rPr>
              <a:t>이 바뀌는 속도를 초 단위로 나타내는 단위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-apple-system"/>
              </a:rPr>
              <a:t>,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-apple-system"/>
              </a:rPr>
              <a:t>초당 프레임 수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84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2DC7D-8FEC-41D7-B52F-883B0807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실험결과 및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086110-C771-4BCD-A8F5-CDC1179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엣지컴퓨터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환경에서 보다 데스크톱환경에서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FPS(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초당 프레임 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가 월등히 높게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측정되지만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엣지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컴퓨터 환경에서도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10~30FPS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 요구되는 성능을 내고 있기에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  인식률이나 속도면에서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엣지컴퓨터가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목표를 달성하였음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</a:pP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n-ea"/>
              </a:rPr>
              <a:t> YOLOv4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YOLOv4-tiny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의 경우 인식률은 동일하게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100%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로 측정되었고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, YOLOv4-tiny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에서 </a:t>
            </a:r>
            <a:endParaRPr lang="en-US" altLang="ko-KR" sz="1800" kern="0" spc="-8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ko-KR" sz="1800" kern="0" spc="-8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더 높은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FPS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가 측정된 것을 확인하였다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spc="-8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 실험 결과 </a:t>
            </a:r>
            <a:r>
              <a:rPr lang="ko-KR" altLang="en-US" sz="1800" kern="0" spc="-80" dirty="0" err="1">
                <a:solidFill>
                  <a:srgbClr val="000000"/>
                </a:solidFill>
                <a:effectLst/>
                <a:latin typeface="+mn-ea"/>
              </a:rPr>
              <a:t>엣지컴퓨터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Jetson Xavier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에서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YOLOv4-tiny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를 사용하면 효율적인 면에서</a:t>
            </a:r>
            <a:endParaRPr lang="en-US" altLang="ko-KR" sz="1800" kern="0" spc="-8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ko-KR" sz="1800" kern="0" spc="-8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 우수하다고 볼 수 있다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</a:pP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9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5D8E2-3CFC-4886-B96F-2D8A3CE6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최종결과물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728CD8D-0C8E-4862-B5A9-609C76348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79" y="14713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A1A627-F67B-4D24-B643-C74AA4E02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427" y="243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A3317-2A4A-47C4-8602-8FBD35BF38E5}"/>
              </a:ext>
            </a:extLst>
          </p:cNvPr>
          <p:cNvSpPr txBox="1"/>
          <p:nvPr/>
        </p:nvSpPr>
        <p:spPr>
          <a:xfrm>
            <a:off x="1633884" y="5241396"/>
            <a:ext cx="139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FFCA4-CA94-498F-9A6A-93011AC4ADF5}"/>
              </a:ext>
            </a:extLst>
          </p:cNvPr>
          <p:cNvSpPr txBox="1"/>
          <p:nvPr/>
        </p:nvSpPr>
        <p:spPr>
          <a:xfrm>
            <a:off x="8963588" y="5241774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피플 카운터 화면</a:t>
            </a:r>
          </a:p>
        </p:txBody>
      </p:sp>
      <p:pic>
        <p:nvPicPr>
          <p:cNvPr id="8" name="_x489960488">
            <a:extLst>
              <a:ext uri="{FF2B5EF4-FFF2-40B4-BE49-F238E27FC236}">
                <a16:creationId xmlns:a16="http://schemas.microsoft.com/office/drawing/2014/main" id="{2C6EBEFE-EB91-43C0-9EDA-9D99B47D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07" y="2207277"/>
            <a:ext cx="4121401" cy="293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4455EEFC-89C2-4234-B342-941324770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5" y="2176727"/>
            <a:ext cx="3633607" cy="3077150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729027-C8B2-48EC-882E-586F97F80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206" y="2189441"/>
            <a:ext cx="3082733" cy="3082733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68D4C9B1-F39B-42AB-B261-E8BD84E93DE1}"/>
              </a:ext>
            </a:extLst>
          </p:cNvPr>
          <p:cNvSpPr/>
          <p:nvPr/>
        </p:nvSpPr>
        <p:spPr>
          <a:xfrm>
            <a:off x="3293706" y="4208106"/>
            <a:ext cx="852056" cy="872406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0D9CC9E-9C41-40CC-9E47-17E49FDBF8E5}"/>
              </a:ext>
            </a:extLst>
          </p:cNvPr>
          <p:cNvSpPr/>
          <p:nvPr/>
        </p:nvSpPr>
        <p:spPr>
          <a:xfrm>
            <a:off x="402539" y="3860313"/>
            <a:ext cx="1165401" cy="1220199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2">
            <a:extLst>
              <a:ext uri="{FF2B5EF4-FFF2-40B4-BE49-F238E27FC236}">
                <a16:creationId xmlns:a16="http://schemas.microsoft.com/office/drawing/2014/main" id="{01758844-F16C-411E-8AAC-137F256C3414}"/>
              </a:ext>
            </a:extLst>
          </p:cNvPr>
          <p:cNvSpPr/>
          <p:nvPr/>
        </p:nvSpPr>
        <p:spPr>
          <a:xfrm>
            <a:off x="1338710" y="4915361"/>
            <a:ext cx="193275" cy="673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BCCA-2853-4BD0-BE74-834E17D12C35}"/>
              </a:ext>
            </a:extLst>
          </p:cNvPr>
          <p:cNvSpPr txBox="1"/>
          <p:nvPr/>
        </p:nvSpPr>
        <p:spPr>
          <a:xfrm>
            <a:off x="1487499" y="4778755"/>
            <a:ext cx="1119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Camera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6C8D5-7D42-4145-8B98-87F4788CD864}"/>
              </a:ext>
            </a:extLst>
          </p:cNvPr>
          <p:cNvSpPr txBox="1"/>
          <p:nvPr/>
        </p:nvSpPr>
        <p:spPr>
          <a:xfrm>
            <a:off x="5337931" y="5272174"/>
            <a:ext cx="151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Jetson Xavier</a:t>
            </a:r>
            <a:endParaRPr lang="ko-KR" altLang="en-US" sz="1600" dirty="0"/>
          </a:p>
        </p:txBody>
      </p:sp>
      <p:sp>
        <p:nvSpPr>
          <p:cNvPr id="18" name="오른쪽 화살표 12">
            <a:extLst>
              <a:ext uri="{FF2B5EF4-FFF2-40B4-BE49-F238E27FC236}">
                <a16:creationId xmlns:a16="http://schemas.microsoft.com/office/drawing/2014/main" id="{91ACD4C8-993A-492D-91F9-573687BD1537}"/>
              </a:ext>
            </a:extLst>
          </p:cNvPr>
          <p:cNvSpPr/>
          <p:nvPr/>
        </p:nvSpPr>
        <p:spPr>
          <a:xfrm rot="19172615">
            <a:off x="3761934" y="3628670"/>
            <a:ext cx="1727541" cy="21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53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5D8E2-3CFC-4886-B96F-2D8A3CE6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최종결과물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728CD8D-0C8E-4862-B5A9-609C76348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79" y="14713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A1A627-F67B-4D24-B643-C74AA4E02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427" y="243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528B68-BB01-477D-994A-F0FA4641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958" y="2063388"/>
            <a:ext cx="14300428" cy="60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6" name="_x450656096">
            <a:extLst>
              <a:ext uri="{FF2B5EF4-FFF2-40B4-BE49-F238E27FC236}">
                <a16:creationId xmlns:a16="http://schemas.microsoft.com/office/drawing/2014/main" id="{20F3D4A0-A631-46FA-A650-3DC0F9E7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58" y="2520588"/>
            <a:ext cx="4200564" cy="26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09087D-A532-4EF0-BFEF-E998698A0115}"/>
              </a:ext>
            </a:extLst>
          </p:cNvPr>
          <p:cNvSpPr txBox="1"/>
          <p:nvPr/>
        </p:nvSpPr>
        <p:spPr>
          <a:xfrm>
            <a:off x="3251746" y="5201981"/>
            <a:ext cx="183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FF4A9-753D-45C9-B9D1-22D74B97A665}"/>
              </a:ext>
            </a:extLst>
          </p:cNvPr>
          <p:cNvSpPr txBox="1"/>
          <p:nvPr/>
        </p:nvSpPr>
        <p:spPr>
          <a:xfrm>
            <a:off x="7272867" y="5159820"/>
            <a:ext cx="291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서버 및 로그인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A218DE-C305-4979-9F2E-7174A8F6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411" y="2520588"/>
            <a:ext cx="3993521" cy="2618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2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5D8E2-3CFC-4886-B96F-2D8A3CE6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최종결과물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728CD8D-0C8E-4862-B5A9-609C76348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79" y="14713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A1A627-F67B-4D24-B643-C74AA4E02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427" y="243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50666392">
            <a:extLst>
              <a:ext uri="{FF2B5EF4-FFF2-40B4-BE49-F238E27FC236}">
                <a16:creationId xmlns:a16="http://schemas.microsoft.com/office/drawing/2014/main" id="{E82D358B-71C9-4FCC-910F-EEB403BF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33" y="2107755"/>
            <a:ext cx="6417733" cy="327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C328C-6731-45FB-B217-E470D83C8C9B}"/>
              </a:ext>
            </a:extLst>
          </p:cNvPr>
          <p:cNvSpPr txBox="1"/>
          <p:nvPr/>
        </p:nvSpPr>
        <p:spPr>
          <a:xfrm>
            <a:off x="2844564" y="5386647"/>
            <a:ext cx="6258018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피플 카운터로부터 전송된 통계 정보를 웹페이지에서 조회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휴먼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캡스톤 video" descr="캡스톤 video">
            <a:hlinkClick r:id="" action="ppaction://media"/>
            <a:extLst>
              <a:ext uri="{FF2B5EF4-FFF2-40B4-BE49-F238E27FC236}">
                <a16:creationId xmlns:a16="http://schemas.microsoft.com/office/drawing/2014/main" id="{D316FD9C-E5C8-FD4A-913C-EA592323AA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206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197" y="2128058"/>
            <a:ext cx="3649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Q&amp;A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00757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3C7860-D6AF-477C-9E97-069FEF344DCF}"/>
              </a:ext>
            </a:extLst>
          </p:cNvPr>
          <p:cNvSpPr txBox="1"/>
          <p:nvPr/>
        </p:nvSpPr>
        <p:spPr>
          <a:xfrm>
            <a:off x="2951813" y="2465803"/>
            <a:ext cx="62883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감사합니다</a:t>
            </a:r>
            <a:endParaRPr lang="en-US" altLang="ko-KR" sz="6000" dirty="0"/>
          </a:p>
          <a:p>
            <a:pPr algn="ctr"/>
            <a:r>
              <a:rPr lang="en-US" altLang="ko-KR" dirty="0"/>
              <a:t>Thank you.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START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0F178E2-AACB-4EFE-A67A-5327512E4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F8F31E2E-F25D-43B0-9B21-1DE46FC6D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4301" y="1847088"/>
            <a:ext cx="3542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A80DBFA-EE5A-46BA-8C04-543F818D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821" y="804519"/>
            <a:ext cx="3543993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latinLnBrk="0"/>
            <a:br>
              <a:rPr lang="en-US" altLang="ko-KR" dirty="0"/>
            </a:br>
            <a:r>
              <a:rPr lang="ko-KR" altLang="en-US" dirty="0"/>
              <a:t>시스템 개요</a:t>
            </a: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EE282A56-24D8-489E-AC37-6EA78E07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CB88E-B883-42EF-9A6C-15A9114A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62" y="3676431"/>
            <a:ext cx="6275827" cy="1788691"/>
          </a:xfrm>
          <a:prstGeom prst="rect">
            <a:avLst/>
          </a:prstGeom>
        </p:spPr>
      </p:pic>
      <p:pic>
        <p:nvPicPr>
          <p:cNvPr id="1026" name="Picture 2" descr="AXIS People Counter | CamCentral Systems Inc.">
            <a:extLst>
              <a:ext uri="{FF2B5EF4-FFF2-40B4-BE49-F238E27FC236}">
                <a16:creationId xmlns:a16="http://schemas.microsoft.com/office/drawing/2014/main" id="{CB1AD3AD-AFCF-4CFD-9D2B-8635BEE899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759" y="1609895"/>
            <a:ext cx="2929714" cy="206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23C09-A4E1-44DB-B2C5-17278BCD2FED}"/>
              </a:ext>
            </a:extLst>
          </p:cNvPr>
          <p:cNvSpPr txBox="1"/>
          <p:nvPr/>
        </p:nvSpPr>
        <p:spPr>
          <a:xfrm>
            <a:off x="7218944" y="2026141"/>
            <a:ext cx="3814816" cy="37433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500" dirty="0"/>
              <a:t>코로나 사태 여파로 인해 생활 속</a:t>
            </a:r>
            <a:r>
              <a:rPr lang="en-US" altLang="ko-KR" sz="1500" dirty="0"/>
              <a:t> </a:t>
            </a:r>
            <a:r>
              <a:rPr lang="ko-KR" altLang="en-US" sz="1500" dirty="0"/>
              <a:t>거리두기가 강조되는 요즘</a:t>
            </a:r>
            <a:r>
              <a:rPr lang="en-US" altLang="ko-KR" sz="1500" dirty="0"/>
              <a:t>, </a:t>
            </a:r>
            <a:r>
              <a:rPr lang="ko-KR" altLang="en-US" sz="1500" dirty="0"/>
              <a:t>관광지나 다중이용 시설 등의 이용객수 밀집도를 파악하는 </a:t>
            </a:r>
            <a:r>
              <a:rPr lang="ko-KR" altLang="en-US" sz="1500" b="1" dirty="0"/>
              <a:t>피플 카운터</a:t>
            </a:r>
            <a:r>
              <a:rPr lang="en-US" altLang="ko-KR" sz="1500" b="1" dirty="0"/>
              <a:t>(People Counter)</a:t>
            </a:r>
            <a:r>
              <a:rPr lang="ko-KR" altLang="en-US" sz="1500" dirty="0"/>
              <a:t>가 주목을 받고 있음</a:t>
            </a:r>
            <a:r>
              <a:rPr lang="en-US" altLang="ko-KR" sz="1500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500" dirty="0"/>
              <a:t>피플 카운터는</a:t>
            </a:r>
            <a:r>
              <a:rPr lang="en-US" altLang="ko-KR" sz="1500" dirty="0"/>
              <a:t> </a:t>
            </a:r>
            <a:r>
              <a:rPr lang="ko-KR" altLang="en-US" sz="1500" dirty="0"/>
              <a:t>오프라인 공간의 사람 수와 동선을 측정하여 결과를 분석해 비즈니스에 활용하도록 돕는 시스템이며 마케팅이나 재난상황 등 많은 곳에 활용이 가능함</a:t>
            </a:r>
            <a:r>
              <a:rPr lang="en-US" altLang="ko-KR" sz="1500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500" dirty="0"/>
          </a:p>
        </p:txBody>
      </p:sp>
      <p:pic>
        <p:nvPicPr>
          <p:cNvPr id="1031" name="Picture 76">
            <a:extLst>
              <a:ext uri="{FF2B5EF4-FFF2-40B4-BE49-F238E27FC236}">
                <a16:creationId xmlns:a16="http://schemas.microsoft.com/office/drawing/2014/main" id="{A21A879E-4440-4322-879E-91929B141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2" name="Straight Connector 78">
            <a:extLst>
              <a:ext uri="{FF2B5EF4-FFF2-40B4-BE49-F238E27FC236}">
                <a16:creationId xmlns:a16="http://schemas.microsoft.com/office/drawing/2014/main" id="{02B8CEF1-AE40-447A-B7A4-2024DDCDF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_x450642488">
            <a:extLst>
              <a:ext uri="{FF2B5EF4-FFF2-40B4-BE49-F238E27FC236}">
                <a16:creationId xmlns:a16="http://schemas.microsoft.com/office/drawing/2014/main" id="{B80E7C0D-F0F5-46F9-B9D5-7A73B30C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3" y="1608832"/>
            <a:ext cx="3346416" cy="20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6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2AD00-2E48-49A3-B9B4-F028EFC0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시스템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9631CC-F281-43D3-A84D-FF0C8CC3D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831" y="2015732"/>
            <a:ext cx="9030770" cy="3450613"/>
          </a:xfrm>
        </p:spPr>
        <p:txBody>
          <a:bodyPr/>
          <a:lstStyle/>
          <a:p>
            <a:r>
              <a:rPr lang="ko-KR" altLang="en-US" sz="2000" dirty="0"/>
              <a:t>딥러닝 실시간 객체인식기술을 활용하여 특정 공간의 유동인원</a:t>
            </a:r>
            <a:r>
              <a:rPr lang="en-US" altLang="ko-KR" sz="2000" dirty="0"/>
              <a:t>, </a:t>
            </a:r>
            <a:r>
              <a:rPr lang="ko-KR" altLang="en-US" sz="2000" dirty="0"/>
              <a:t>밀집도 등을 파악할 수 있는 시스템을 개발</a:t>
            </a:r>
            <a:r>
              <a:rPr lang="en-US" altLang="ko-KR" sz="2000" dirty="0"/>
              <a:t>.</a:t>
            </a:r>
          </a:p>
          <a:p>
            <a:r>
              <a:rPr lang="ko-KR" altLang="en-US" dirty="0" err="1"/>
              <a:t>엣지컴퓨터에서</a:t>
            </a:r>
            <a:r>
              <a:rPr lang="ko-KR" altLang="en-US" dirty="0"/>
              <a:t> 분석된 출입자에 대한 통계 정보들을 웹 브라우저에서 조회할 수 있도록 개발</a:t>
            </a:r>
            <a:r>
              <a:rPr lang="en-US" altLang="ko-KR" dirty="0"/>
              <a:t>.</a:t>
            </a:r>
            <a:endParaRPr lang="en-US" altLang="ko-KR" sz="2000" dirty="0"/>
          </a:p>
          <a:p>
            <a:r>
              <a:rPr lang="ko-KR" altLang="en-US" dirty="0"/>
              <a:t>시스템을 통해 </a:t>
            </a:r>
            <a:r>
              <a:rPr lang="ko-KR" altLang="en-US" sz="2000" dirty="0"/>
              <a:t>분석된 통계정보 결과는 빅데이터 분석에 활용될 수 있으며 </a:t>
            </a:r>
            <a:r>
              <a:rPr lang="ko-KR" altLang="en-US" sz="2000" dirty="0" err="1"/>
              <a:t>엣지</a:t>
            </a:r>
            <a:r>
              <a:rPr lang="ko-KR" altLang="en-US" sz="2000" dirty="0"/>
              <a:t> 컴퓨팅 방식을 이용하여 서버 부하를 경감시킬 수 있음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2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511B2-AB2B-428A-8B2F-F7197960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팀 역할 분담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AB63DD6C-85FD-43C1-8A46-35A2DB1C1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19580"/>
              </p:ext>
            </p:extLst>
          </p:nvPr>
        </p:nvGraphicFramePr>
        <p:xfrm>
          <a:off x="1451579" y="2044166"/>
          <a:ext cx="9465310" cy="348805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869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No.</a:t>
                      </a:r>
                      <a:endParaRPr lang="ko-KR" altLang="en-US" sz="1000" b="1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성명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담당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수행 역할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1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김영권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팀장 및 총괄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팀원들을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같이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이끌고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과제제작을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총괄함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2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강명진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웹서버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개발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및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조회할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수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있는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웹페이지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및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웹서버를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3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강민성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웹서버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개발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및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조회할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수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있는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웹페이지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및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웹서버를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4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김재현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엣지컴퓨터 환경구축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영상인식기술을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엣지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컴퓨터에서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구현할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수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있도록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  <a:p>
                      <a:pPr marL="0" indent="0" algn="l" defTabSz="508000" latinLnBrk="0"/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환경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담당함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5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정재훈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딥러닝 영상인식 학습 및 프로그래밍 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딥러닝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기술을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통해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객체를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인식할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수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있도록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학습시키고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프로그램을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작성하는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작업을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담당함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6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주휘재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데이터베이스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엣지컴퓨터에서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측정된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저장하는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데이터베이스를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설계하고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구축함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7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장우현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라벨링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작업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딥러닝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학습을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시키는데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필요한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라벨링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작업을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실시함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1614A1-9494-6D4D-B900-8FCB7D851F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31" y="1927925"/>
            <a:ext cx="7293970" cy="39788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4BD075-E487-4ED6-83F2-40DCCC79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시스템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DABD4-B84C-4EC2-BE74-0365F5030825}"/>
              </a:ext>
            </a:extLst>
          </p:cNvPr>
          <p:cNvSpPr txBox="1"/>
          <p:nvPr/>
        </p:nvSpPr>
        <p:spPr>
          <a:xfrm>
            <a:off x="2606231" y="5537460"/>
            <a:ext cx="181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Usecase</a:t>
            </a:r>
            <a:r>
              <a:rPr lang="en-US" altLang="ko-KR" dirty="0"/>
              <a:t> Diagram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8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6E302-B074-4EAB-BE6A-7FF91499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A0655-A1AD-4224-8E7E-6F2F3FE61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A5CC6E4-5ACA-4143-985C-71C52A3C2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2966"/>
              </p:ext>
            </p:extLst>
          </p:nvPr>
        </p:nvGraphicFramePr>
        <p:xfrm>
          <a:off x="1563874" y="2459066"/>
          <a:ext cx="9323685" cy="2978948"/>
        </p:xfrm>
        <a:graphic>
          <a:graphicData uri="http://schemas.openxmlformats.org/drawingml/2006/table">
            <a:tbl>
              <a:tblPr/>
              <a:tblGrid>
                <a:gridCol w="3107895">
                  <a:extLst>
                    <a:ext uri="{9D8B030D-6E8A-4147-A177-3AD203B41FA5}">
                      <a16:colId xmlns:a16="http://schemas.microsoft.com/office/drawing/2014/main" val="3419251927"/>
                    </a:ext>
                  </a:extLst>
                </a:gridCol>
                <a:gridCol w="3107895">
                  <a:extLst>
                    <a:ext uri="{9D8B030D-6E8A-4147-A177-3AD203B41FA5}">
                      <a16:colId xmlns:a16="http://schemas.microsoft.com/office/drawing/2014/main" val="544785572"/>
                    </a:ext>
                  </a:extLst>
                </a:gridCol>
                <a:gridCol w="3107895">
                  <a:extLst>
                    <a:ext uri="{9D8B030D-6E8A-4147-A177-3AD203B41FA5}">
                      <a16:colId xmlns:a16="http://schemas.microsoft.com/office/drawing/2014/main" val="1349867564"/>
                    </a:ext>
                  </a:extLst>
                </a:gridCol>
              </a:tblGrid>
              <a:tr h="4980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99037"/>
                  </a:ext>
                </a:extLst>
              </a:tr>
              <a:tr h="84843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Statistics &amp; analysis)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건물 내 사람 수 확인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CA-001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501371"/>
                  </a:ext>
                </a:extLst>
              </a:tr>
              <a:tr h="399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구역 내 인구 밀집도 확인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CA-002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82184"/>
                  </a:ext>
                </a:extLst>
              </a:tr>
              <a:tr h="399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일일 출입자 수 확인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CA-003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073632"/>
                  </a:ext>
                </a:extLst>
              </a:tr>
              <a:tr h="798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전월 출입자 수 확인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CA-004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05575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2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6E302-B074-4EAB-BE6A-7FF91499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A0655-A1AD-4224-8E7E-6F2F3FE61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35BC5D-B8EA-4487-96E3-7CDF5A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79789"/>
              </p:ext>
            </p:extLst>
          </p:nvPr>
        </p:nvGraphicFramePr>
        <p:xfrm>
          <a:off x="1451579" y="2486678"/>
          <a:ext cx="9168294" cy="1716354"/>
        </p:xfrm>
        <a:graphic>
          <a:graphicData uri="http://schemas.openxmlformats.org/drawingml/2006/table">
            <a:tbl>
              <a:tblPr/>
              <a:tblGrid>
                <a:gridCol w="3056098">
                  <a:extLst>
                    <a:ext uri="{9D8B030D-6E8A-4147-A177-3AD203B41FA5}">
                      <a16:colId xmlns:a16="http://schemas.microsoft.com/office/drawing/2014/main" val="3491007189"/>
                    </a:ext>
                  </a:extLst>
                </a:gridCol>
                <a:gridCol w="3056098">
                  <a:extLst>
                    <a:ext uri="{9D8B030D-6E8A-4147-A177-3AD203B41FA5}">
                      <a16:colId xmlns:a16="http://schemas.microsoft.com/office/drawing/2014/main" val="1037050615"/>
                    </a:ext>
                  </a:extLst>
                </a:gridCol>
                <a:gridCol w="3056098">
                  <a:extLst>
                    <a:ext uri="{9D8B030D-6E8A-4147-A177-3AD203B41FA5}">
                      <a16:colId xmlns:a16="http://schemas.microsoft.com/office/drawing/2014/main" val="1359328064"/>
                    </a:ext>
                  </a:extLst>
                </a:gridCol>
              </a:tblGrid>
              <a:tr h="6594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식별자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425008"/>
                  </a:ext>
                </a:extLst>
              </a:tr>
              <a:tr h="52845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데이터베이스 관리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Database Management)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저장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DM-001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101940"/>
                  </a:ext>
                </a:extLst>
              </a:tr>
              <a:tr h="528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조회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DM-002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67054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0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6E302-B074-4EAB-BE6A-7FF91499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A0655-A1AD-4224-8E7E-6F2F3FE61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엣지컴퓨터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E0E77C-0BFF-420B-A342-5AFCE2E36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89997"/>
              </p:ext>
            </p:extLst>
          </p:nvPr>
        </p:nvGraphicFramePr>
        <p:xfrm>
          <a:off x="1451579" y="2531164"/>
          <a:ext cx="9603276" cy="2602310"/>
        </p:xfrm>
        <a:graphic>
          <a:graphicData uri="http://schemas.openxmlformats.org/drawingml/2006/table">
            <a:tbl>
              <a:tblPr/>
              <a:tblGrid>
                <a:gridCol w="3201092">
                  <a:extLst>
                    <a:ext uri="{9D8B030D-6E8A-4147-A177-3AD203B41FA5}">
                      <a16:colId xmlns:a16="http://schemas.microsoft.com/office/drawing/2014/main" val="935124486"/>
                    </a:ext>
                  </a:extLst>
                </a:gridCol>
                <a:gridCol w="3201092">
                  <a:extLst>
                    <a:ext uri="{9D8B030D-6E8A-4147-A177-3AD203B41FA5}">
                      <a16:colId xmlns:a16="http://schemas.microsoft.com/office/drawing/2014/main" val="3026208322"/>
                    </a:ext>
                  </a:extLst>
                </a:gridCol>
                <a:gridCol w="3201092">
                  <a:extLst>
                    <a:ext uri="{9D8B030D-6E8A-4147-A177-3AD203B41FA5}">
                      <a16:colId xmlns:a16="http://schemas.microsoft.com/office/drawing/2014/main" val="992477616"/>
                    </a:ext>
                  </a:extLst>
                </a:gridCol>
              </a:tblGrid>
              <a:tr h="7671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식별자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937630"/>
                  </a:ext>
                </a:extLst>
              </a:tr>
              <a:tr h="61478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 영상 처리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Real-time image Processing)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 영상 촬영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RP-001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704422"/>
                  </a:ext>
                </a:extLst>
              </a:tr>
              <a:tr h="1220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피플카운팅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RP-002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43103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864231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1173</Words>
  <Application>Microsoft Office PowerPoint</Application>
  <PresentationFormat>와이드스크린</PresentationFormat>
  <Paragraphs>291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-apple-system</vt:lpstr>
      <vt:lpstr>나눔고딕</vt:lpstr>
      <vt:lpstr>맑은 고딕</vt:lpstr>
      <vt:lpstr>휴먼고딕</vt:lpstr>
      <vt:lpstr>휴먼명조</vt:lpstr>
      <vt:lpstr>Arial</vt:lpstr>
      <vt:lpstr>Gill Sans MT</vt:lpstr>
      <vt:lpstr>갤러리</vt:lpstr>
      <vt:lpstr>재난상황과 마케팅에 활용 가능한  실시간 객체인식 기술을 이용한  출입자 통계 시스템 개발</vt:lpstr>
      <vt:lpstr>목차</vt:lpstr>
      <vt:lpstr> 시스템 개요</vt:lpstr>
      <vt:lpstr>시스템 목표</vt:lpstr>
      <vt:lpstr>팀 역할 분담</vt:lpstr>
      <vt:lpstr>시스템 설계</vt:lpstr>
      <vt:lpstr>시스템 설계</vt:lpstr>
      <vt:lpstr>시스템 설계</vt:lpstr>
      <vt:lpstr>시스템 설계</vt:lpstr>
      <vt:lpstr>시스템 설계</vt:lpstr>
      <vt:lpstr>PowerPoint 프레젠테이션</vt:lpstr>
      <vt:lpstr>시스템 세부 구성</vt:lpstr>
      <vt:lpstr>Yolo란?</vt:lpstr>
      <vt:lpstr>YoLO모델의 정의</vt:lpstr>
      <vt:lpstr>YoLO모델의 절차 및 구조</vt:lpstr>
      <vt:lpstr>Deepsort</vt:lpstr>
      <vt:lpstr>Deepsort</vt:lpstr>
      <vt:lpstr>Deepsort의 과정</vt:lpstr>
      <vt:lpstr>테스트 환경 구성</vt:lpstr>
      <vt:lpstr>인식률 비교</vt:lpstr>
      <vt:lpstr>FPS 비교</vt:lpstr>
      <vt:lpstr>실험결과 및 결론</vt:lpstr>
      <vt:lpstr>최종결과물</vt:lpstr>
      <vt:lpstr>최종결과물</vt:lpstr>
      <vt:lpstr>최종결과물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재난상황과 마케팅에 활용 가능한  실시간 객체인식 기술을 이용한  출입자 통계 시스템 개발</dc:title>
  <dc:creator>정 재훈</dc:creator>
  <cp:lastModifiedBy>Kristina Walker</cp:lastModifiedBy>
  <cp:revision>86</cp:revision>
  <dcterms:created xsi:type="dcterms:W3CDTF">2020-12-12T09:52:17Z</dcterms:created>
  <dcterms:modified xsi:type="dcterms:W3CDTF">2021-09-28T14:07:39Z</dcterms:modified>
</cp:coreProperties>
</file>